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71" r:id="rId2"/>
    <p:sldId id="261" r:id="rId3"/>
    <p:sldId id="256" r:id="rId4"/>
    <p:sldId id="262" r:id="rId5"/>
    <p:sldId id="263" r:id="rId6"/>
    <p:sldId id="272" r:id="rId7"/>
    <p:sldId id="282" r:id="rId8"/>
    <p:sldId id="283" r:id="rId9"/>
    <p:sldId id="278" r:id="rId10"/>
    <p:sldId id="279" r:id="rId11"/>
    <p:sldId id="280" r:id="rId12"/>
    <p:sldId id="281" r:id="rId13"/>
    <p:sldId id="277" r:id="rId14"/>
  </p:sldIdLst>
  <p:sldSz cx="12192000" cy="6858000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BDC5"/>
    <a:srgbClr val="0095CC"/>
    <a:srgbClr val="004D8F"/>
    <a:srgbClr val="7BB575"/>
    <a:srgbClr val="84BD7F"/>
    <a:srgbClr val="66CC66"/>
    <a:srgbClr val="339900"/>
    <a:srgbClr val="9E799E"/>
    <a:srgbClr val="7B4181"/>
    <a:srgbClr val="ED9C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6642"/>
  </p:normalViewPr>
  <p:slideViewPr>
    <p:cSldViewPr snapToGrid="0">
      <p:cViewPr varScale="1">
        <p:scale>
          <a:sx n="91" d="100"/>
          <a:sy n="91" d="100"/>
        </p:scale>
        <p:origin x="798" y="114"/>
      </p:cViewPr>
      <p:guideLst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17B26-BD07-4C87-9B92-7EB1D2B1D63E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65373D-B712-4F09-B16F-A0EE3ED1904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21504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66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983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30766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21726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4882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61993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3153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9945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7421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885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73274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82814-54F4-4768-B250-A1F7A3A9F5E4}" type="datetimeFigureOut">
              <a:rPr lang="es-CL" smtClean="0"/>
              <a:t>31-05-2018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37CB7-82AB-4780-9A53-E4BB4F6CBBB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21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873882" y="2078163"/>
            <a:ext cx="6603266" cy="1931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CL" sz="4400" dirty="0">
                <a:solidFill>
                  <a:srgbClr val="004D8F"/>
                </a:solidFill>
                <a:latin typeface="Verdana"/>
                <a:cs typeface="Verdana"/>
              </a:rPr>
              <a:t>Mecanismo de Implementación de la compensación </a:t>
            </a:r>
          </a:p>
        </p:txBody>
      </p:sp>
      <p:pic>
        <p:nvPicPr>
          <p:cNvPr id="5" name="Imagen 4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4569003" y="-112841"/>
            <a:ext cx="3093923" cy="242961"/>
          </a:xfrm>
          <a:prstGeom prst="rect">
            <a:avLst/>
          </a:prstGeom>
        </p:spPr>
      </p:pic>
      <p:pic>
        <p:nvPicPr>
          <p:cNvPr id="6" name="Imagen 5" descr="Logotipo_Sernac_20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477" y="4864320"/>
            <a:ext cx="3257856" cy="115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5-30 a la(s) 18.54.3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0"/>
            <a:ext cx="10153086" cy="6858000"/>
          </a:xfrm>
          <a:prstGeom prst="rect">
            <a:avLst/>
          </a:prstGeom>
        </p:spPr>
      </p:pic>
      <p:pic>
        <p:nvPicPr>
          <p:cNvPr id="5" name="Imagen 4" descr="Captura de pantalla 2018-04-23 a la(s) 16.56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54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18-05-30 a la(s) 18.55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15" y="631842"/>
            <a:ext cx="11869950" cy="5731301"/>
          </a:xfrm>
          <a:prstGeom prst="rect">
            <a:avLst/>
          </a:prstGeom>
        </p:spPr>
      </p:pic>
      <p:pic>
        <p:nvPicPr>
          <p:cNvPr id="5" name="Imagen 4" descr="Captura de pantalla 2018-04-23 a la(s) 16.56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8005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9" name="Imagen 8" descr="Captura de pantalla 2018-05-31 a la(s) 11.04.4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90" y="342900"/>
            <a:ext cx="11341900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22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ontr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163" y="-866699"/>
            <a:ext cx="12539767" cy="968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6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943599" y="0"/>
            <a:ext cx="6248401" cy="6858000"/>
          </a:xfrm>
          <a:prstGeom prst="rect">
            <a:avLst/>
          </a:prstGeom>
          <a:solidFill>
            <a:srgbClr val="ED9C4B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6045200" cy="6858000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/>
          <p:cNvSpPr/>
          <p:nvPr/>
        </p:nvSpPr>
        <p:spPr>
          <a:xfrm rot="5400000">
            <a:off x="5799667" y="3064934"/>
            <a:ext cx="1060704" cy="914400"/>
          </a:xfrm>
          <a:prstGeom prst="triangle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216880" y="574568"/>
            <a:ext cx="809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FFFFFF"/>
                </a:solidFill>
                <a:latin typeface="Verdana"/>
                <a:cs typeface="Verdana"/>
              </a:rPr>
              <a:t>Mecanismo de Implementación 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181165" y="3243490"/>
            <a:ext cx="286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MAYORES DE 18 AÑOS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1396977" y="2784337"/>
            <a:ext cx="444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rgbClr val="FFFFFF"/>
                </a:solidFill>
                <a:latin typeface="Verdana"/>
                <a:cs typeface="Verdana"/>
              </a:rPr>
              <a:t>Potenciales beneficiados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644550" y="3513669"/>
            <a:ext cx="391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rgbClr val="FFFFFF"/>
                </a:solidFill>
                <a:latin typeface="Verdana"/>
                <a:cs typeface="Verdana"/>
              </a:rPr>
              <a:t>13.347.740</a:t>
            </a:r>
            <a:endParaRPr lang="es-CL" sz="28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pic>
        <p:nvPicPr>
          <p:cNvPr id="20" name="Imagen 19" descr="gen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67" y="4292600"/>
            <a:ext cx="2993424" cy="1447800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3056463" y="1126066"/>
            <a:ext cx="6536268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7990319" y="4199453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58%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7553082" y="1751437"/>
            <a:ext cx="34877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FF"/>
                </a:solidFill>
                <a:latin typeface="Verdana"/>
                <a:cs typeface="Verdana"/>
              </a:rPr>
              <a:t>IMPLEMENTACIÓN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9002087" y="3235032"/>
            <a:ext cx="221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Verdana"/>
                <a:cs typeface="Verdana"/>
              </a:rPr>
              <a:t>Automático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503486" y="5156188"/>
            <a:ext cx="3579381" cy="72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Verdana"/>
                <a:cs typeface="Verdana"/>
              </a:rPr>
              <a:t>7,8 millones</a:t>
            </a:r>
            <a:endParaRPr lang="es-CL" sz="2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7078132" y="6096000"/>
            <a:ext cx="4428067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agen 2" descr="logo-banco-estado_f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9267" y="2819401"/>
            <a:ext cx="1227666" cy="1227666"/>
          </a:xfrm>
          <a:prstGeom prst="rect">
            <a:avLst/>
          </a:prstGeom>
        </p:spPr>
      </p:pic>
      <p:pic>
        <p:nvPicPr>
          <p:cNvPr id="28" name="Imagen 27" descr="Captura de pantalla 2018-04-23 a la(s) 16.56.09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29" name="Imagen 28" descr="Mapa.ps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8" y="-1587"/>
            <a:ext cx="1881091" cy="6858000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7985040" y="2192077"/>
            <a:ext cx="2667032" cy="520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FF"/>
                </a:solidFill>
                <a:latin typeface="Verdana"/>
                <a:cs typeface="Verdana"/>
              </a:rPr>
              <a:t>BancoEstado</a:t>
            </a:r>
          </a:p>
        </p:txBody>
      </p:sp>
    </p:spTree>
    <p:extLst>
      <p:ext uri="{BB962C8B-B14F-4D97-AF65-F5344CB8AC3E}">
        <p14:creationId xmlns:p14="http://schemas.microsoft.com/office/powerpoint/2010/main" val="2132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/>
          <p:cNvSpPr/>
          <p:nvPr/>
        </p:nvSpPr>
        <p:spPr>
          <a:xfrm>
            <a:off x="5943599" y="0"/>
            <a:ext cx="6248401" cy="6858000"/>
          </a:xfrm>
          <a:prstGeom prst="rect">
            <a:avLst/>
          </a:prstGeom>
          <a:solidFill>
            <a:srgbClr val="62B19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0" y="0"/>
            <a:ext cx="6045200" cy="6858000"/>
          </a:xfrm>
          <a:prstGeom prst="rect">
            <a:avLst/>
          </a:prstGeom>
          <a:solidFill>
            <a:srgbClr val="188D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2216880" y="574568"/>
            <a:ext cx="809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chemeClr val="tx2"/>
                </a:solidFill>
                <a:latin typeface="Verdana"/>
                <a:cs typeface="Verdana"/>
              </a:rPr>
              <a:t>Mecanismo de Implementación</a:t>
            </a:r>
          </a:p>
        </p:txBody>
      </p:sp>
      <p:sp>
        <p:nvSpPr>
          <p:cNvPr id="14" name="Triángulo isósceles 13"/>
          <p:cNvSpPr/>
          <p:nvPr/>
        </p:nvSpPr>
        <p:spPr>
          <a:xfrm rot="5400000">
            <a:off x="5799667" y="3064934"/>
            <a:ext cx="1060704" cy="914400"/>
          </a:xfrm>
          <a:prstGeom prst="triangle">
            <a:avLst/>
          </a:prstGeom>
          <a:solidFill>
            <a:srgbClr val="188D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7990319" y="4199453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17%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7544615" y="1895196"/>
            <a:ext cx="4325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FF"/>
                </a:solidFill>
                <a:latin typeface="Verdana"/>
                <a:cs typeface="Verdana"/>
              </a:rPr>
              <a:t>IMPLEMENTACIÓN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8959754" y="3251965"/>
            <a:ext cx="221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Verdana"/>
                <a:cs typeface="Verdana"/>
              </a:rPr>
              <a:t>Automático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7503486" y="5156188"/>
            <a:ext cx="3579381" cy="728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>
                <a:solidFill>
                  <a:schemeClr val="bg1"/>
                </a:solidFill>
                <a:latin typeface="Verdana"/>
                <a:cs typeface="Verdana"/>
              </a:rPr>
              <a:t>2,2 millones</a:t>
            </a:r>
            <a:endParaRPr lang="es-CL" sz="28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2" name="Imagen 1" descr="Captura de pantalla 2018-04-23 a la(s) 16.5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737" y="2948937"/>
            <a:ext cx="1261708" cy="1148930"/>
          </a:xfrm>
          <a:prstGeom prst="rect">
            <a:avLst/>
          </a:prstGeom>
        </p:spPr>
      </p:pic>
      <p:cxnSp>
        <p:nvCxnSpPr>
          <p:cNvPr id="21" name="Conector recto 20"/>
          <p:cNvCxnSpPr/>
          <p:nvPr/>
        </p:nvCxnSpPr>
        <p:spPr>
          <a:xfrm>
            <a:off x="7078132" y="6096000"/>
            <a:ext cx="4428067" cy="0"/>
          </a:xfrm>
          <a:prstGeom prst="line">
            <a:avLst/>
          </a:prstGeom>
          <a:ln>
            <a:solidFill>
              <a:schemeClr val="tx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CuadroTexto 21"/>
          <p:cNvSpPr txBox="1"/>
          <p:nvPr/>
        </p:nvSpPr>
        <p:spPr>
          <a:xfrm>
            <a:off x="2181165" y="3243490"/>
            <a:ext cx="28681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>
                <a:solidFill>
                  <a:schemeClr val="bg1"/>
                </a:solidFill>
                <a:latin typeface="Verdana"/>
                <a:cs typeface="Verdana"/>
              </a:rPr>
              <a:t>MAYORES DE 18 AÑOS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396977" y="2784337"/>
            <a:ext cx="44450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400" b="1" dirty="0">
                <a:solidFill>
                  <a:schemeClr val="accent4"/>
                </a:solidFill>
                <a:latin typeface="Verdana"/>
                <a:cs typeface="Verdana"/>
              </a:rPr>
              <a:t>Potenciales beneficiados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1644550" y="3513669"/>
            <a:ext cx="39180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b="1" dirty="0">
                <a:solidFill>
                  <a:schemeClr val="accent4"/>
                </a:solidFill>
                <a:latin typeface="Verdana"/>
                <a:cs typeface="Verdana"/>
              </a:rPr>
              <a:t>13.347.740</a:t>
            </a:r>
            <a:endParaRPr lang="es-CL" sz="2800" b="1" dirty="0">
              <a:solidFill>
                <a:schemeClr val="accent4"/>
              </a:solidFill>
              <a:latin typeface="Verdana"/>
              <a:cs typeface="Verdana"/>
            </a:endParaRPr>
          </a:p>
        </p:txBody>
      </p:sp>
      <p:pic>
        <p:nvPicPr>
          <p:cNvPr id="27" name="Imagen 26" descr="gent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367" y="4292600"/>
            <a:ext cx="2993424" cy="1447800"/>
          </a:xfrm>
          <a:prstGeom prst="rect">
            <a:avLst/>
          </a:prstGeom>
        </p:spPr>
      </p:pic>
      <p:cxnSp>
        <p:nvCxnSpPr>
          <p:cNvPr id="28" name="Conector recto 27"/>
          <p:cNvCxnSpPr/>
          <p:nvPr/>
        </p:nvCxnSpPr>
        <p:spPr>
          <a:xfrm>
            <a:off x="3056463" y="1126066"/>
            <a:ext cx="6536268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Imagen 24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26" name="Imagen 25" descr="Mapa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97" y="-1587"/>
            <a:ext cx="1881091" cy="6858000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8987354" y="2353116"/>
            <a:ext cx="1327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FF"/>
                </a:solidFill>
                <a:latin typeface="Verdana"/>
                <a:cs typeface="Verdana"/>
              </a:rPr>
              <a:t>IPS</a:t>
            </a:r>
          </a:p>
        </p:txBody>
      </p:sp>
    </p:spTree>
    <p:extLst>
      <p:ext uri="{BB962C8B-B14F-4D97-AF65-F5344CB8AC3E}">
        <p14:creationId xmlns:p14="http://schemas.microsoft.com/office/powerpoint/2010/main" val="396293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/>
          <p:cNvSpPr/>
          <p:nvPr/>
        </p:nvSpPr>
        <p:spPr>
          <a:xfrm>
            <a:off x="5943599" y="8313"/>
            <a:ext cx="624840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-1" y="0"/>
            <a:ext cx="6612467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Triángulo isósceles 13"/>
          <p:cNvSpPr/>
          <p:nvPr/>
        </p:nvSpPr>
        <p:spPr>
          <a:xfrm rot="5400000">
            <a:off x="6375401" y="3064934"/>
            <a:ext cx="1060704" cy="914400"/>
          </a:xfrm>
          <a:prstGeom prst="triangle">
            <a:avLst/>
          </a:prstGeom>
          <a:solidFill>
            <a:srgbClr val="2E75B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2216880" y="574568"/>
            <a:ext cx="809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FFFFFF"/>
                </a:solidFill>
                <a:latin typeface="Verdana"/>
                <a:cs typeface="Verdana"/>
              </a:rPr>
              <a:t>Mecanismo de Implementación</a:t>
            </a:r>
          </a:p>
        </p:txBody>
      </p:sp>
      <p:cxnSp>
        <p:nvCxnSpPr>
          <p:cNvPr id="16" name="Conector recto 15"/>
          <p:cNvCxnSpPr/>
          <p:nvPr/>
        </p:nvCxnSpPr>
        <p:spPr>
          <a:xfrm>
            <a:off x="3056463" y="1126066"/>
            <a:ext cx="6536268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3838235" y="3616119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17%</a:t>
            </a:r>
          </a:p>
        </p:txBody>
      </p:sp>
      <p:sp>
        <p:nvSpPr>
          <p:cNvPr id="18" name="CuadroTexto 17"/>
          <p:cNvSpPr txBox="1"/>
          <p:nvPr/>
        </p:nvSpPr>
        <p:spPr>
          <a:xfrm>
            <a:off x="3766270" y="4615187"/>
            <a:ext cx="2681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Verdana"/>
                <a:cs typeface="Verdana"/>
              </a:rPr>
              <a:t>2,2 millones</a:t>
            </a:r>
          </a:p>
        </p:txBody>
      </p:sp>
      <p:pic>
        <p:nvPicPr>
          <p:cNvPr id="19" name="Imagen 18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0"/>
          <a:stretch/>
        </p:blipFill>
        <p:spPr>
          <a:xfrm>
            <a:off x="4509316" y="2500029"/>
            <a:ext cx="1276355" cy="1179609"/>
          </a:xfrm>
          <a:prstGeom prst="rect">
            <a:avLst/>
          </a:prstGeom>
        </p:spPr>
      </p:pic>
      <p:pic>
        <p:nvPicPr>
          <p:cNvPr id="20" name="Imagen 19" descr="logo-banco-estado_fb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62" y="2455334"/>
            <a:ext cx="1227666" cy="1227666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298916" y="3598319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58%</a:t>
            </a:r>
          </a:p>
        </p:txBody>
      </p:sp>
      <p:sp>
        <p:nvSpPr>
          <p:cNvPr id="22" name="CuadroTexto 21"/>
          <p:cNvSpPr txBox="1"/>
          <p:nvPr/>
        </p:nvSpPr>
        <p:spPr>
          <a:xfrm>
            <a:off x="226951" y="4597387"/>
            <a:ext cx="2681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Verdana"/>
                <a:cs typeface="Verdana"/>
              </a:rPr>
              <a:t>7,8 millones</a:t>
            </a:r>
          </a:p>
        </p:txBody>
      </p:sp>
      <p:sp>
        <p:nvSpPr>
          <p:cNvPr id="23" name="CuadroTexto 22"/>
          <p:cNvSpPr txBox="1"/>
          <p:nvPr/>
        </p:nvSpPr>
        <p:spPr>
          <a:xfrm>
            <a:off x="8011488" y="2422233"/>
            <a:ext cx="35878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FF"/>
                </a:solidFill>
                <a:latin typeface="Verdana"/>
                <a:cs typeface="Verdana"/>
              </a:rPr>
              <a:t>IMPLEMENTACIÓN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697288" y="2870961"/>
            <a:ext cx="22162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latin typeface="Verdana"/>
                <a:cs typeface="Verdana"/>
              </a:rPr>
              <a:t>Automático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8494087" y="3251177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75%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8454294" y="4470382"/>
            <a:ext cx="2681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Verdana"/>
                <a:cs typeface="Verdana"/>
              </a:rPr>
              <a:t>10 millones</a:t>
            </a:r>
          </a:p>
        </p:txBody>
      </p:sp>
      <p:pic>
        <p:nvPicPr>
          <p:cNvPr id="27" name="Imagen 26" descr="gent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98" y="5020730"/>
            <a:ext cx="2993424" cy="1447800"/>
          </a:xfrm>
          <a:prstGeom prst="rect">
            <a:avLst/>
          </a:prstGeom>
        </p:spPr>
      </p:pic>
      <p:sp>
        <p:nvSpPr>
          <p:cNvPr id="28" name="CuadroTexto 27"/>
          <p:cNvSpPr txBox="1"/>
          <p:nvPr/>
        </p:nvSpPr>
        <p:spPr>
          <a:xfrm>
            <a:off x="2851054" y="2857560"/>
            <a:ext cx="874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+</a:t>
            </a:r>
          </a:p>
        </p:txBody>
      </p:sp>
      <p:pic>
        <p:nvPicPr>
          <p:cNvPr id="29" name="Imagen 28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60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/>
          <p:cNvSpPr/>
          <p:nvPr/>
        </p:nvSpPr>
        <p:spPr>
          <a:xfrm>
            <a:off x="5943599" y="0"/>
            <a:ext cx="6248401" cy="6858000"/>
          </a:xfrm>
          <a:prstGeom prst="rect">
            <a:avLst/>
          </a:prstGeom>
          <a:solidFill>
            <a:srgbClr val="7BB57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6045200" cy="6858000"/>
          </a:xfrm>
          <a:prstGeom prst="rect">
            <a:avLst/>
          </a:prstGeom>
          <a:solidFill>
            <a:srgbClr val="33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Triángulo isósceles 17"/>
          <p:cNvSpPr/>
          <p:nvPr/>
        </p:nvSpPr>
        <p:spPr>
          <a:xfrm rot="5400000">
            <a:off x="5799667" y="3064934"/>
            <a:ext cx="1060704" cy="914400"/>
          </a:xfrm>
          <a:prstGeom prst="triangle">
            <a:avLst/>
          </a:prstGeom>
          <a:solidFill>
            <a:srgbClr val="3399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CuadroTexto 19"/>
          <p:cNvSpPr txBox="1"/>
          <p:nvPr/>
        </p:nvSpPr>
        <p:spPr>
          <a:xfrm>
            <a:off x="7330665" y="2127446"/>
            <a:ext cx="35807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1400" dirty="0">
                <a:solidFill>
                  <a:srgbClr val="FFFFFF"/>
                </a:solidFill>
                <a:latin typeface="Verdana"/>
                <a:cs typeface="Verdana"/>
              </a:rPr>
              <a:t>POTENCIAL </a:t>
            </a:r>
            <a:r>
              <a:rPr lang="es-CL" sz="1400" dirty="0">
                <a:solidFill>
                  <a:schemeClr val="bg1"/>
                </a:solidFill>
                <a:latin typeface="Verdana"/>
                <a:cs typeface="Verdana"/>
              </a:rPr>
              <a:t>MAYORES DE 18 AÑOS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8056815" y="2398801"/>
            <a:ext cx="2605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7200" b="1" spc="-150" dirty="0">
                <a:latin typeface="Verdana"/>
                <a:cs typeface="Verdana"/>
              </a:rPr>
              <a:t>25%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7832026" y="3358289"/>
            <a:ext cx="268191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3200" dirty="0">
                <a:solidFill>
                  <a:schemeClr val="bg1"/>
                </a:solidFill>
                <a:latin typeface="Verdana"/>
                <a:cs typeface="Verdana"/>
              </a:rPr>
              <a:t>3,3 millones</a:t>
            </a:r>
          </a:p>
        </p:txBody>
      </p:sp>
      <p:pic>
        <p:nvPicPr>
          <p:cNvPr id="28" name="Imagen 27" descr="compu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003" y="2080699"/>
            <a:ext cx="4854340" cy="3462868"/>
          </a:xfrm>
          <a:prstGeom prst="rect">
            <a:avLst/>
          </a:prstGeom>
        </p:spPr>
      </p:pic>
      <p:sp>
        <p:nvSpPr>
          <p:cNvPr id="29" name="Rectángulo 28"/>
          <p:cNvSpPr/>
          <p:nvPr/>
        </p:nvSpPr>
        <p:spPr>
          <a:xfrm>
            <a:off x="2216880" y="574568"/>
            <a:ext cx="809552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2800" b="1" dirty="0">
                <a:solidFill>
                  <a:srgbClr val="FFFFFF"/>
                </a:solidFill>
                <a:latin typeface="Verdana"/>
                <a:cs typeface="Verdana"/>
              </a:rPr>
              <a:t>Mecanismo de </a:t>
            </a:r>
            <a:r>
              <a:rPr lang="es-CL" sz="2800" b="1" dirty="0">
                <a:solidFill>
                  <a:schemeClr val="bg1"/>
                </a:solidFill>
                <a:latin typeface="Verdana"/>
                <a:cs typeface="Verdana"/>
              </a:rPr>
              <a:t>Implementación</a:t>
            </a:r>
          </a:p>
        </p:txBody>
      </p:sp>
      <p:cxnSp>
        <p:nvCxnSpPr>
          <p:cNvPr id="30" name="Conector recto 29"/>
          <p:cNvCxnSpPr/>
          <p:nvPr/>
        </p:nvCxnSpPr>
        <p:spPr>
          <a:xfrm>
            <a:off x="3056463" y="1126066"/>
            <a:ext cx="6536268" cy="0"/>
          </a:xfrm>
          <a:prstGeom prst="line">
            <a:avLst/>
          </a:prstGeom>
          <a:ln w="28575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Imagen 14" descr="Captura de pantalla 2018-04-23 a la(s) 16.56.09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19" name="Imagen 18" descr="Mapa.ps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556" y="-1587"/>
            <a:ext cx="1881091" cy="6858000"/>
          </a:xfrm>
          <a:prstGeom prst="rect">
            <a:avLst/>
          </a:prstGeom>
        </p:spPr>
      </p:pic>
      <p:sp>
        <p:nvSpPr>
          <p:cNvPr id="26" name="Rectángulo 25"/>
          <p:cNvSpPr/>
          <p:nvPr/>
        </p:nvSpPr>
        <p:spPr>
          <a:xfrm>
            <a:off x="7240385" y="4453387"/>
            <a:ext cx="23063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 err="1">
                <a:solidFill>
                  <a:srgbClr val="FFFFFF"/>
                </a:solidFill>
                <a:latin typeface="Verdana"/>
                <a:cs typeface="Verdana"/>
              </a:rPr>
              <a:t>CajaVecina</a:t>
            </a:r>
            <a:endParaRPr lang="es-CL" sz="2400" b="1" dirty="0">
              <a:solidFill>
                <a:srgbClr val="FFFFFF"/>
              </a:solidFill>
              <a:latin typeface="Verdana"/>
              <a:cs typeface="Verdana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7240385" y="5008805"/>
            <a:ext cx="48130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2400" b="1" dirty="0">
                <a:solidFill>
                  <a:srgbClr val="FFFFFF"/>
                </a:solidFill>
                <a:latin typeface="Verdana"/>
                <a:cs typeface="Verdana"/>
              </a:rPr>
              <a:t>Transferencia Electrónica otro Banco</a:t>
            </a:r>
          </a:p>
        </p:txBody>
      </p:sp>
      <p:sp>
        <p:nvSpPr>
          <p:cNvPr id="33" name="Elipse 32"/>
          <p:cNvSpPr/>
          <p:nvPr/>
        </p:nvSpPr>
        <p:spPr>
          <a:xfrm>
            <a:off x="6946162" y="4604201"/>
            <a:ext cx="112059" cy="112059"/>
          </a:xfrm>
          <a:prstGeom prst="ellipse">
            <a:avLst/>
          </a:prstGeom>
          <a:solidFill>
            <a:srgbClr val="0095CC"/>
          </a:solidFill>
          <a:ln w="19050" cmpd="sng">
            <a:solidFill>
              <a:srgbClr val="004D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Elipse 33"/>
          <p:cNvSpPr/>
          <p:nvPr/>
        </p:nvSpPr>
        <p:spPr>
          <a:xfrm>
            <a:off x="6929918" y="5196723"/>
            <a:ext cx="121089" cy="113147"/>
          </a:xfrm>
          <a:prstGeom prst="ellipse">
            <a:avLst/>
          </a:prstGeom>
          <a:solidFill>
            <a:srgbClr val="0095CC"/>
          </a:solidFill>
          <a:ln w="19050" cmpd="sng">
            <a:solidFill>
              <a:srgbClr val="004D8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CuadroTexto 34"/>
          <p:cNvSpPr txBox="1"/>
          <p:nvPr/>
        </p:nvSpPr>
        <p:spPr>
          <a:xfrm>
            <a:off x="7703401" y="1566842"/>
            <a:ext cx="28352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latin typeface="Verdana"/>
                <a:cs typeface="Verdana"/>
              </a:rPr>
              <a:t>Por Inscripción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7537848" y="3892568"/>
            <a:ext cx="3375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800" dirty="0">
                <a:solidFill>
                  <a:srgbClr val="FFFF00"/>
                </a:solidFill>
                <a:latin typeface="Verdana"/>
                <a:cs typeface="Verdana"/>
              </a:rPr>
              <a:t>Para Pagarse por:</a:t>
            </a:r>
          </a:p>
        </p:txBody>
      </p:sp>
    </p:spTree>
    <p:extLst>
      <p:ext uri="{BB962C8B-B14F-4D97-AF65-F5344CB8AC3E}">
        <p14:creationId xmlns:p14="http://schemas.microsoft.com/office/powerpoint/2010/main" val="245101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4" name="Imagen 3" descr="VolanteCMPC-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222" y="273577"/>
            <a:ext cx="9347721" cy="658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05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/>
          <p:cNvSpPr/>
          <p:nvPr/>
        </p:nvSpPr>
        <p:spPr>
          <a:xfrm>
            <a:off x="7657339" y="2035135"/>
            <a:ext cx="2591561" cy="1197015"/>
          </a:xfrm>
          <a:prstGeom prst="rect">
            <a:avLst/>
          </a:prstGeom>
          <a:solidFill>
            <a:srgbClr val="7B418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/>
          <p:cNvSpPr/>
          <p:nvPr/>
        </p:nvSpPr>
        <p:spPr>
          <a:xfrm>
            <a:off x="7657339" y="3260685"/>
            <a:ext cx="2591561" cy="1997115"/>
          </a:xfrm>
          <a:prstGeom prst="rect">
            <a:avLst/>
          </a:prstGeom>
          <a:solidFill>
            <a:srgbClr val="9E799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4564889" y="2035135"/>
            <a:ext cx="2591561" cy="119701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4564889" y="3260685"/>
            <a:ext cx="2591561" cy="199711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1529589" y="2035135"/>
            <a:ext cx="2591561" cy="119701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1529589" y="3260685"/>
            <a:ext cx="2591561" cy="19971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791744" y="2246043"/>
            <a:ext cx="2050006" cy="706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err="1">
                <a:solidFill>
                  <a:schemeClr val="bg1"/>
                </a:solidFill>
                <a:latin typeface="Verdana"/>
                <a:cs typeface="Verdana"/>
              </a:rPr>
              <a:t>BiblioRedes</a:t>
            </a:r>
            <a:r>
              <a:rPr lang="es-CL" sz="2000" b="1" dirty="0">
                <a:solidFill>
                  <a:schemeClr val="bg1"/>
                </a:solidFill>
                <a:latin typeface="Verdana"/>
                <a:cs typeface="Verdana"/>
              </a:rPr>
              <a:t> con internet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7875298" y="2256837"/>
            <a:ext cx="2176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>
                <a:solidFill>
                  <a:srgbClr val="FFFFFF"/>
                </a:solidFill>
                <a:latin typeface="Verdana"/>
                <a:cs typeface="Verdana"/>
              </a:rPr>
              <a:t>Convenio SERNAC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923867" y="2298685"/>
            <a:ext cx="20420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000" b="1" dirty="0" smtClean="0">
                <a:solidFill>
                  <a:srgbClr val="FFFFFF"/>
                </a:solidFill>
                <a:latin typeface="Verdana"/>
                <a:cs typeface="Verdana"/>
              </a:rPr>
              <a:t>ChileAtiende </a:t>
            </a:r>
            <a:r>
              <a:rPr lang="es-CL" sz="2000" b="1" dirty="0">
                <a:solidFill>
                  <a:srgbClr val="FFFFFF"/>
                </a:solidFill>
                <a:latin typeface="Verdana"/>
                <a:cs typeface="Verdana"/>
              </a:rPr>
              <a:t>IPS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1892261" y="3708695"/>
            <a:ext cx="18605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latin typeface="Verdana"/>
                <a:cs typeface="Verdana"/>
              </a:rPr>
              <a:t>471</a:t>
            </a:r>
            <a:endParaRPr lang="es-CL" sz="6000" b="1" dirty="0">
              <a:latin typeface="Verdana"/>
              <a:cs typeface="Verdana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867800" y="3683013"/>
            <a:ext cx="2072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latin typeface="Verdana"/>
                <a:cs typeface="Verdana"/>
              </a:rPr>
              <a:t>175</a:t>
            </a:r>
            <a:endParaRPr lang="es-CL" sz="6000" b="1" dirty="0">
              <a:latin typeface="Verdana"/>
              <a:cs typeface="Verdana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8014696" y="3701687"/>
            <a:ext cx="19040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latin typeface="Verdana"/>
                <a:cs typeface="Verdana"/>
              </a:rPr>
              <a:t>198</a:t>
            </a:r>
            <a:endParaRPr lang="es-CL" sz="6000" b="1" dirty="0">
              <a:latin typeface="Verdana"/>
              <a:cs typeface="Verdana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2785521" y="695212"/>
            <a:ext cx="56559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004D8F"/>
                </a:solidFill>
                <a:latin typeface="Verdana"/>
                <a:cs typeface="Verdana"/>
              </a:rPr>
              <a:t>Cobertura territorial</a:t>
            </a:r>
            <a:endParaRPr lang="es-CL" sz="2400" dirty="0">
              <a:solidFill>
                <a:srgbClr val="004D8F"/>
              </a:solidFill>
              <a:latin typeface="Verdana"/>
              <a:cs typeface="Verdana"/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73615" y="1063463"/>
            <a:ext cx="4501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dirty="0" smtClean="0">
                <a:solidFill>
                  <a:srgbClr val="004D8F"/>
                </a:solidFill>
                <a:latin typeface="Verdana"/>
                <a:cs typeface="Verdana"/>
              </a:rPr>
              <a:t>Proceso de inscripción </a:t>
            </a:r>
            <a:endParaRPr lang="es-CL" sz="2400" dirty="0">
              <a:solidFill>
                <a:srgbClr val="004D8F"/>
              </a:solidFill>
              <a:latin typeface="Verdana"/>
              <a:cs typeface="Verdana"/>
            </a:endParaRPr>
          </a:p>
        </p:txBody>
      </p:sp>
      <p:pic>
        <p:nvPicPr>
          <p:cNvPr id="25" name="Imagen 24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072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398171" y="2657363"/>
            <a:ext cx="74887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6000" b="1" dirty="0" smtClean="0">
                <a:solidFill>
                  <a:srgbClr val="004D8F"/>
                </a:solidFill>
                <a:latin typeface="Verdana"/>
                <a:cs typeface="Verdana"/>
              </a:rPr>
              <a:t>Línea de tiempo</a:t>
            </a:r>
            <a:endParaRPr lang="es-CL" sz="6000" dirty="0">
              <a:solidFill>
                <a:srgbClr val="004D8F"/>
              </a:solidFill>
              <a:latin typeface="Verdana"/>
              <a:cs typeface="Verdana"/>
            </a:endParaRPr>
          </a:p>
        </p:txBody>
      </p:sp>
      <p:pic>
        <p:nvPicPr>
          <p:cNvPr id="5" name="Imagen 4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006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Captura de pantalla 2018-04-23 a la(s) 16.56.0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125" b="43082"/>
          <a:stretch/>
        </p:blipFill>
        <p:spPr>
          <a:xfrm>
            <a:off x="10538656" y="-34560"/>
            <a:ext cx="1261708" cy="181441"/>
          </a:xfrm>
          <a:prstGeom prst="rect">
            <a:avLst/>
          </a:prstGeom>
        </p:spPr>
      </p:pic>
      <p:pic>
        <p:nvPicPr>
          <p:cNvPr id="2" name="Imagen 1" descr="Captura de pantalla 2018-05-31 a la(s) 10.54.55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317500"/>
            <a:ext cx="11424782" cy="614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5377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2906</TotalTime>
  <Words>99</Words>
  <Application>Microsoft Office PowerPoint</Application>
  <PresentationFormat>Panorámica</PresentationFormat>
  <Paragraphs>46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Alonso Vega V</dc:creator>
  <cp:lastModifiedBy>Maria Gonzalez</cp:lastModifiedBy>
  <cp:revision>115</cp:revision>
  <cp:lastPrinted>2018-05-30T23:43:35Z</cp:lastPrinted>
  <dcterms:created xsi:type="dcterms:W3CDTF">2018-04-20T12:16:58Z</dcterms:created>
  <dcterms:modified xsi:type="dcterms:W3CDTF">2018-05-31T19:44:25Z</dcterms:modified>
</cp:coreProperties>
</file>